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00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80" autoAdjust="0"/>
    <p:restoredTop sz="96374" autoAdjust="0"/>
  </p:normalViewPr>
  <p:slideViewPr>
    <p:cSldViewPr>
      <p:cViewPr varScale="1">
        <p:scale>
          <a:sx n="110" d="100"/>
          <a:sy n="110" d="100"/>
        </p:scale>
        <p:origin x="159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4/20/2022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298C-2E9E-4E3F-82C8-60A2EED583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09600"/>
            <a:ext cx="7772400" cy="457200"/>
          </a:xfrm>
        </p:spPr>
        <p:txBody>
          <a:bodyPr/>
          <a:lstStyle>
            <a:lvl1pPr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Book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C75D4F1-CB37-4CE0-983C-8406904B2B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05000" y="1676400"/>
            <a:ext cx="5334000" cy="609600"/>
          </a:xfrm>
        </p:spPr>
        <p:txBody>
          <a:bodyPr/>
          <a:lstStyle>
            <a:lvl1pPr marL="0" indent="0" algn="ctr">
              <a:buNone/>
              <a:defRPr sz="3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Chapter X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D01CB5-9945-4C9B-9918-8CA19A7268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05000" y="2590800"/>
            <a:ext cx="5334000" cy="914400"/>
          </a:xfrm>
        </p:spPr>
        <p:txBody>
          <a:bodyPr/>
          <a:lstStyle>
            <a:lvl1pPr marL="0" indent="0" algn="ctr">
              <a:buNone/>
              <a:defRPr sz="4800" b="1"/>
            </a:lvl1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27A70-7FFF-4919-9745-58612D637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1E8C-669A-4FAF-AC57-930E4708D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90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20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11430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35052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11430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730079"/>
            <a:ext cx="7391400" cy="457200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00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heading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914400" y="4267200"/>
            <a:ext cx="7315200" cy="1676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147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22138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3319598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9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17566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895600"/>
            <a:ext cx="7315200" cy="16334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4605202"/>
            <a:ext cx="7391400" cy="1414598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246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100398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3581400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C21,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F58C0E8-60FA-4BC0-AAD9-770871265AB3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2800" y="4572000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71630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4876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_2-lin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74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391400" cy="4495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00" b="1" i="1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Murach's C++ Programming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2018,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143000"/>
            <a:ext cx="7315200" cy="4800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22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182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4D9C3774-0346-4267-B01B-B6DD528B9FDC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914400" y="3810000"/>
            <a:ext cx="7315200" cy="205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062CE6-0142-4A17-BF14-B9B5257BF8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200400"/>
            <a:ext cx="7315200" cy="5334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391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27432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3892100"/>
            <a:ext cx="6934200" cy="2049956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1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990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1295400" y="2150899"/>
            <a:ext cx="6934200" cy="815635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838200" y="3347534"/>
            <a:ext cx="7391400" cy="1496734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4982112"/>
            <a:ext cx="6934200" cy="885288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9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1143000"/>
            <a:ext cx="6934200" cy="3200400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0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89" r:id="rId3"/>
    <p:sldLayoutId id="2147483679" r:id="rId4"/>
    <p:sldLayoutId id="2147483686" r:id="rId5"/>
    <p:sldLayoutId id="2147483691" r:id="rId6"/>
    <p:sldLayoutId id="2147483680" r:id="rId7"/>
    <p:sldLayoutId id="2147483683" r:id="rId8"/>
    <p:sldLayoutId id="2147483681" r:id="rId9"/>
    <p:sldLayoutId id="2147483674" r:id="rId10"/>
    <p:sldLayoutId id="2147483687" r:id="rId11"/>
    <p:sldLayoutId id="2147483690" r:id="rId12"/>
    <p:sldLayoutId id="2147483676" r:id="rId13"/>
    <p:sldLayoutId id="2147483675" r:id="rId14"/>
    <p:sldLayoutId id="2147483684" r:id="rId15"/>
    <p:sldLayoutId id="2147483692" r:id="rId16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39E6-CBAB-4D34-86FB-7A3994E3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Murach’s</a:t>
            </a:r>
            <a:r>
              <a:rPr lang="en-US" dirty="0"/>
              <a:t> PHP and MySQL (4</a:t>
            </a:r>
            <a:r>
              <a:rPr lang="en-US" baseline="30000" dirty="0"/>
              <a:t>th</a:t>
            </a:r>
            <a:r>
              <a:rPr lang="en-US" dirty="0"/>
              <a:t> Edition)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4F3BF-E882-4FDD-BF7D-5A4B763B88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Chapter 21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16D83-BE49-4784-8094-3F5B093151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00200" y="2590800"/>
            <a:ext cx="5943600" cy="914400"/>
          </a:xfrm>
        </p:spPr>
        <p:txBody>
          <a:bodyPr/>
          <a:lstStyle/>
          <a:p>
            <a:r>
              <a:rPr lang="en-US" dirty="0"/>
              <a:t>How to create secure websites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4957F-70DD-4276-9D6A-A8EA860A9A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23-2D1C-4227-9DEF-8261D6E5FD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90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353DA-598B-4F59-8FCD-E491B9E02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URLs for secure connections over the internet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747466-008B-46AC-A7E6-FC0518D918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sz="20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Request a secure connection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https://www.murach.com/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sz="20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to a regular connection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http://www.murach.com/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C32670-5A85-48D8-8575-EEE9C9A91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857072-A634-4E3C-A4AD-ED482E612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159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D524E1E-9CAE-47B7-9CB5-522692F15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$_SERVER array</a:t>
            </a:r>
            <a:endParaRPr lang="en-US" dirty="0"/>
          </a:p>
        </p:txBody>
      </p:sp>
      <p:graphicFrame>
        <p:nvGraphicFramePr>
          <p:cNvPr id="8" name="Table Placeholder 7">
            <a:extLst>
              <a:ext uri="{FF2B5EF4-FFF2-40B4-BE49-F238E27FC236}">
                <a16:creationId xmlns:a16="http://schemas.microsoft.com/office/drawing/2014/main" id="{5A6178D4-6490-4055-9C22-5A66F9E2317C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791077987"/>
              </p:ext>
            </p:extLst>
          </p:nvPr>
        </p:nvGraphicFramePr>
        <p:xfrm>
          <a:off x="914400" y="1143000"/>
          <a:ext cx="6297930" cy="2630939"/>
        </p:xfrm>
        <a:graphic>
          <a:graphicData uri="http://schemas.openxmlformats.org/drawingml/2006/table">
            <a:tbl>
              <a:tblPr firstRow="1"/>
              <a:tblGrid>
                <a:gridCol w="1840230">
                  <a:extLst>
                    <a:ext uri="{9D8B030D-6E8A-4147-A177-3AD203B41FA5}">
                      <a16:colId xmlns:a16="http://schemas.microsoft.com/office/drawing/2014/main" val="1637483262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75188655"/>
                    </a:ext>
                  </a:extLst>
                </a:gridCol>
              </a:tblGrid>
              <a:tr h="482278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941053"/>
                  </a:ext>
                </a:extLst>
              </a:tr>
              <a:tr h="813122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HTTPS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Returns a non-empty value if the current request is using HTTPS.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30030"/>
                  </a:ext>
                </a:extLst>
              </a:tr>
              <a:tr h="482278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HTTP_HOST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Returns the host for the current request.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718640"/>
                  </a:ext>
                </a:extLst>
              </a:tr>
              <a:tr h="85326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</a:rPr>
                        <a:t>REQUEST_URI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Returns the URI (Uniform Resource Identifier) for the current request.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7200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D5EC82-FFE7-4167-9056-437288451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BDFAF-4639-4750-A18C-46B025C51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033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16C99-F7CB-4C25-BD15-B092B4B07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utility file that redirects to a secure connection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9DFC9-646C-441C-B319-B3AA654654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make sure the page uses a secure connection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$https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(INPUT_SERVER, 'HTTPS');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(!$https)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$host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(INPUT_SERVER, 'HTTP_HOST');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uri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(INPUT_SERVER, 'REQUEST_URI');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'https://' . $host .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uri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header("Location: " .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exit();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9C586B-DDC7-4B0E-AFF8-9862B9F41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96C47C-FE1A-416D-BCF6-9FBC010CA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625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6FEDD-1DFF-451C-84C2-A511414F4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Form-based authentication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D18CA2-D36E-4D52-ABEB-48C5A760BB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Allows the developer to code a login form that gets the username and password.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Allows the developer to only request the username and password once per session.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 default, it doesn’t encrypt the username and password before sending them to the server.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Basic authentication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Causes the browser to display a dialog box that gets the username and password.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Requires the browser to send the username and password for every protected page.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 default, it doesn’t encrypt the username and password before sending them to the server.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F73518-9DD9-4B28-A618-78B3CB23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E740B8-2CB3-4DDB-9E28-A4170708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489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912C80F-D720-47ED-9D04-5D13A5022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functions for working with passwords</a:t>
            </a:r>
            <a:endParaRPr lang="en-US" dirty="0"/>
          </a:p>
        </p:txBody>
      </p:sp>
      <p:graphicFrame>
        <p:nvGraphicFramePr>
          <p:cNvPr id="10" name="Table Placeholder 9">
            <a:extLst>
              <a:ext uri="{FF2B5EF4-FFF2-40B4-BE49-F238E27FC236}">
                <a16:creationId xmlns:a16="http://schemas.microsoft.com/office/drawing/2014/main" id="{8AD105F9-8884-45E2-A4F5-3D7DAB6C8CBB}"/>
              </a:ext>
            </a:extLst>
          </p:cNvPr>
          <p:cNvGraphicFramePr>
            <a:graphicFrameLocks noGrp="1"/>
          </p:cNvGraphicFramePr>
          <p:nvPr>
            <p:ph type="tbl" sz="quarter" idx="13"/>
            <p:extLst>
              <p:ext uri="{D42A27DB-BD31-4B8C-83A1-F6EECF244321}">
                <p14:modId xmlns:p14="http://schemas.microsoft.com/office/powerpoint/2010/main" val="1943587566"/>
              </p:ext>
            </p:extLst>
          </p:nvPr>
        </p:nvGraphicFramePr>
        <p:xfrm>
          <a:off x="914400" y="1115103"/>
          <a:ext cx="7315200" cy="2128584"/>
        </p:xfrm>
        <a:graphic>
          <a:graphicData uri="http://schemas.openxmlformats.org/drawingml/2006/table">
            <a:tbl>
              <a:tblPr firstRow="1"/>
              <a:tblGrid>
                <a:gridCol w="3489306">
                  <a:extLst>
                    <a:ext uri="{9D8B030D-6E8A-4147-A177-3AD203B41FA5}">
                      <a16:colId xmlns:a16="http://schemas.microsoft.com/office/drawing/2014/main" val="1785031065"/>
                    </a:ext>
                  </a:extLst>
                </a:gridCol>
                <a:gridCol w="3825894">
                  <a:extLst>
                    <a:ext uri="{9D8B030D-6E8A-4147-A177-3AD203B41FA5}">
                      <a16:colId xmlns:a16="http://schemas.microsoft.com/office/drawing/2014/main" val="3917348613"/>
                    </a:ext>
                  </a:extLst>
                </a:gridCol>
              </a:tblGrid>
              <a:tr h="300942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</a:p>
                  </a:txBody>
                  <a:tcPr marL="52086" marR="52086" marT="34724" marB="3472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52086" marR="52086" marT="34724" marB="34724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651999"/>
                  </a:ext>
                </a:extLst>
              </a:tr>
              <a:tr h="763929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password_hash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$password,</a:t>
                      </a:r>
                      <a:b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$algorithm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086" marR="52086" marT="34724" marB="3472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Creates a new hash of the password using a strong salt and a strong one-way encryption algorithm.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086" marR="52086" marT="34724" marB="34724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80410"/>
                  </a:ext>
                </a:extLst>
              </a:tr>
              <a:tr h="763929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password_verify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$password,</a:t>
                      </a:r>
                      <a:b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b="1" i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$hash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086" marR="52086" marT="34724" marB="3472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Returns TRUE if the specified password matches the specified hash. Otherwise, returns FALSE.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086" marR="52086" marT="34724" marB="34724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245053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E38B88A-9AB4-4AC6-8023-E09DDAE04EE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3352800"/>
            <a:ext cx="7315200" cy="533400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constants for setting the algorithm</a:t>
            </a:r>
          </a:p>
          <a:p>
            <a:endParaRPr lang="en-US" sz="2400" dirty="0"/>
          </a:p>
        </p:txBody>
      </p:sp>
      <p:graphicFrame>
        <p:nvGraphicFramePr>
          <p:cNvPr id="11" name="Table Placeholder 10">
            <a:extLst>
              <a:ext uri="{FF2B5EF4-FFF2-40B4-BE49-F238E27FC236}">
                <a16:creationId xmlns:a16="http://schemas.microsoft.com/office/drawing/2014/main" id="{1DB4F48B-E558-4F44-860D-8FCB7202D8CB}"/>
              </a:ext>
            </a:extLst>
          </p:cNvPr>
          <p:cNvGraphicFramePr>
            <a:graphicFrameLocks noGrp="1"/>
          </p:cNvGraphicFramePr>
          <p:nvPr>
            <p:ph type="tbl" sz="quarter" idx="14"/>
            <p:extLst>
              <p:ext uri="{D42A27DB-BD31-4B8C-83A1-F6EECF244321}">
                <p14:modId xmlns:p14="http://schemas.microsoft.com/office/powerpoint/2010/main" val="3365203694"/>
              </p:ext>
            </p:extLst>
          </p:nvPr>
        </p:nvGraphicFramePr>
        <p:xfrm>
          <a:off x="914400" y="3886200"/>
          <a:ext cx="7315200" cy="2057400"/>
        </p:xfrm>
        <a:graphic>
          <a:graphicData uri="http://schemas.openxmlformats.org/drawingml/2006/table">
            <a:tbl>
              <a:tblPr firstRow="1"/>
              <a:tblGrid>
                <a:gridCol w="2369388">
                  <a:extLst>
                    <a:ext uri="{9D8B030D-6E8A-4147-A177-3AD203B41FA5}">
                      <a16:colId xmlns:a16="http://schemas.microsoft.com/office/drawing/2014/main" val="1210198042"/>
                    </a:ext>
                  </a:extLst>
                </a:gridCol>
                <a:gridCol w="4945812">
                  <a:extLst>
                    <a:ext uri="{9D8B030D-6E8A-4147-A177-3AD203B41FA5}">
                      <a16:colId xmlns:a16="http://schemas.microsoft.com/office/drawing/2014/main" val="982183920"/>
                    </a:ext>
                  </a:extLst>
                </a:gridCol>
              </a:tblGrid>
              <a:tr h="387626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Constant</a:t>
                      </a:r>
                    </a:p>
                  </a:txBody>
                  <a:tcPr marL="67089" marR="67089" marT="44726" marB="44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7089" marR="67089" marT="44726" marB="44726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689279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PASSWORD_BCRYPT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89" marR="67089" marT="44726" marB="44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Uses the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bcrypt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algorithm to create a hash that’s 60 characters long.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89" marR="67089" marT="44726" marB="44726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545473"/>
                  </a:ext>
                </a:extLst>
              </a:tr>
              <a:tr h="983974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PASSWORD_DEFAULT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89" marR="67089" marT="44726" marB="4472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Uses the default algorithm of the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password_hash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() function. With PHP 5.5 and later, the default algorithm is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bcrypt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089" marR="67089" marT="44726" marB="44726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006735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AAF6F0-E266-491E-8FC1-234D351E3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8DEA70-BDFD-4286-B977-7F4BEAF47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530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1971A62-C8C4-4437-8C7B-7068C3F12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hashes a password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the default algorithm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91BBC9F-8CAA-4390-A73A-79927ACF51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467600" cy="4495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$password = 's3sam3';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$hash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password_hash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($password, PASSWORD_DEFAULT);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'$2y$10$xIqN2cVy8HVuKNKUwxFQR.xRP9oRj.FF8r52spVc.XCaEFy7iLHmu'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that verifies whether a password is valid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valid_password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password_verify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('s3sam3',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'$2y$10$xIqN2cVy8HVuKNKUwxFQR.xRP9oRj.FF8r52spVc.XCaEFy7iLHmu');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valid_password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echo "Password is valid.&lt;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&gt;";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ABF0B8-DC09-4421-BF59-53279CF08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67AB08-B220-47B5-ABE3-C1198EBD2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479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30882B7-9DDF-4159-A3C5-0B9FF1C0D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5989"/>
            <a:ext cx="7315200" cy="738664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script that creates a table for storing usernames and passwords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0FC159E-6E44-42BC-AAB7-ABC41494CD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467600" cy="4495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TABLE administrators (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INT            NOT NULL   AUTO_INCREMENT,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emailAddress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VARCHAR(255)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password          VARCHAR(255)   NOT NULL,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VARCHAR(60),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lastName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VARCHAR(60),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PRIMARY KEY 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INSERT INTO administrators 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emailAddress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password) VALUES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(1, 'admin@myguitarshop.com',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'$2y$10$xIqN2cVy8HVuKNKUwxFQR.xRP9oRj.FF8r52spVc.XCaEFy7iLHmu'),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(2, 'joel@murach.com',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'$2y$10$.imVkbsvI2XTC13bMONdUOllyhddj/IhYZBGU87nqZ1j8ebXPezre'),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(3, 'mike@murach.com',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'$2y$10$21KIM2059gSrnAQWV.5Ciufzo9sNqONmmzIhE8qvd/IDaeQvHG1Eq');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733C6C-062C-4239-99BD-E0FBCEF4A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BA202A-EC79-4D45-BFB6-B146BE9CE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3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D492C-9E39-47A9-8E61-F8F70F630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EC0ED-BFA0-4F40-91E9-E73BD7DDF7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add_admin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($email, $password)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$hash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password_hash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($password, PASSWORD_DEFAULT);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$query = 'INSERT INTO administrators (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emailAddress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password)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VALUES (:email, :password)';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(':email', $email);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(':password', $hash);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28DB86-A186-432D-8BF8-B8C58D714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4B9C55-F8DD-4677-B279-14D4F8F79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820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AED44-4A39-451D-849E-C4D3A32E9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admin_db.php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file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031AE-7078-4794-83A6-E91C08219B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is_valid_admin_login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($email, $password)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Database::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$query = 'SELECT password FROM administrators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WHERE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emailAddress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:email';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 =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-&gt;prepare($query);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bindValue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(':email', $email);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$statement-&gt;execute();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$row = $statement-&gt;fetch();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$statement-&gt;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closeCursor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$hash = $row['password'];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return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password_verify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($password, $hash);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8CFC17-B0C1-4613-B5A9-B7EA61B4F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940DEC-25F2-44C8-BCD3-53AC80141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8914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5864518-E259-41C1-ADF3-00541D529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login form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3129AA6F-414A-4385-A4F8-66E16C3AB00A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9266" y="1143000"/>
            <a:ext cx="7310333" cy="31119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59ED1C-7534-4208-A3CC-5D88F3573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DB051A-CFAF-4C15-8BF0-ACA606C0E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26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5B648-084A-44F0-AB16-C2C34333F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9B4B2-066D-4609-B776-210140DABB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a secure connection and the Secure Sockets Layer (SSL) protocol for your web pages whenever that’s needed.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form-based authentication for your web pages whenever that’s needed.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SSL protocol for getting a secure connection and providing for authentication, including the use of a digital secure certificate, SSL strength, and the $_SERVER array.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Distinguish between form-based authentication and basic authentication.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how a secure connection protects sensitive data that’s sent from the browser to the server.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644008-9DE0-4A11-BFC5-D2A79656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A56499-C077-4213-B1ED-D11570514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155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5C48479-18BB-4223-AAE2-9F88EEF58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protected page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D3B7BEAE-423D-4004-A81B-F870BE594612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399" y="1142999"/>
            <a:ext cx="7315199" cy="311199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A940FF-BD83-46D6-AB01-ECD16D040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9501CF-7E45-4DA7-8CC2-37596707E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9231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3CAA0-FE49-4951-BC69-BEA427246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controller for the protected pages (part 1)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D3A943-BEB4-4D53-9DBE-3AE7144B43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543800" cy="48768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Start session management and include necessary functions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session_start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('model/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database.php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('model/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admin_db.php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Get the action to perform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$action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'action');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($action == NULL)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$action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'action');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($action == NULL)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$action =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show_admin_menu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If the user isn't logged in, force the user to login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(!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isset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($_SESSION['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is_valid_admin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$action = 'login';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20D0A7-B1EB-4CDA-B938-6A755764B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B93BCA-1F1B-492F-B4FD-21E4A16D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9699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C7AA3-4D56-456D-9E5D-D1820CDC0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controller for the protected pages (part 2)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B7C1F-0994-460A-871B-903817EB3F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// Perform the specified action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switch($action)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'login':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$email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'email');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$password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'password');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if (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is_valid_admin_login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($email, $password))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$_SESSION['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is_valid_admin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 = true;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// redirect logged in user to default page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header("Location: .");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 else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login_message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'You must login to view this page.';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include('view/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login.php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show_admin_menu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include('view/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admin_menu.php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show_product_manager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include('view/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product_manager.php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943EC0-5E34-4A23-A051-E4469F94F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07028A-5094-4483-8B8E-C9BA602B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741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0AA9F-DD80-421E-AF5A-B7D34BF03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controller for the protected pages (part 3)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69E95-091A-4B9E-AC6C-ECD76A9A96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show_order_manager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include('view/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order_manager.php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case 'logout':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$_SESSION = [];        // Clear all session data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session_destroy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();     // Clean up the session ID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login_message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'You have been logged out.';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include('view/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login.php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break;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5E0D4-5A32-4954-9E38-DE6D1A6DC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07BDD3-01B5-41A9-89E2-F01534436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019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C208A-4074-43ED-A484-AB51FEF0C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utility file that forces a valid admin user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B0A07-A867-4939-A325-91D4328B1D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make sure user is a valid administrator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(!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isset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($_SESSION['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is_valid_admin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']))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header("Location: ." 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at the top of the login page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require a secure connection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('util/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secure_conn.php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Code at the top of the other protected pages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require a secure connection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('util/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secure_conn.php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// require a valid admin user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require_once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('util/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valid_admin.php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BCCB1A-931B-4D22-B9C0-83C7CE2EE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D915A-A55C-4A01-B6C8-4CA8CB1D0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62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8930C3B-C33A-4782-9DA0-FFCADD38B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request made with a secure connection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847B451A-2EEA-40A1-A715-FD9D0481F8D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914401" y="1143000"/>
            <a:ext cx="7315200" cy="371554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9E2D39-BB21-482D-A5D3-0158478F0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96F4A6-639B-4ECD-A38A-8C802C6E4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809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140B81E-24D0-400B-93D3-3C2BF1105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digital secure certificate</a:t>
            </a:r>
            <a:endParaRPr lang="en-US" dirty="0"/>
          </a:p>
        </p:txBody>
      </p:sp>
      <p:pic>
        <p:nvPicPr>
          <p:cNvPr id="8" name="Content Placeholder 7" descr="Title describes slide">
            <a:extLst>
              <a:ext uri="{FF2B5EF4-FFF2-40B4-BE49-F238E27FC236}">
                <a16:creationId xmlns:a16="http://schemas.microsoft.com/office/drawing/2014/main" id="{8238F8FB-EB45-4D89-ABF1-9FE3CBDA4B0A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19200" y="1087932"/>
            <a:ext cx="3962400" cy="485346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B2AE9F-B50E-4D40-B49E-5B41DF1F7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76BDB6-F223-4A0D-A041-057636698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230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E634A-8EF2-43F8-A37E-F4A628030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Types of digital secure certificates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5D8BB-B831-425C-934F-19BE2964BE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Server certificate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Client certificate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4E7891-1ADE-4E26-987E-0C01E9738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7B15F-3BFB-4D78-8454-11E4265E9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318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61CCF-10BD-432B-8F2B-1EB0B5859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authentication works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4038C-3ABB-4374-9A85-4399B55166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Authentication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the process of determining whether a server or client is who and what it claims to be.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When a browser makes an initial attempt to communicate with a server over a secure connection, the server authenticates itself by providing a </a:t>
            </a:r>
            <a:r>
              <a:rPr lang="en-US" sz="2000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 secure certificate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the digital secure certificate is registered with the browser, the browser won’t display the certificate by default. However, the user still has the option to view the certificate.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some rare cases, the server may request that a client authenticate itself by presenting its own digital secure certificate.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B13C09-22B1-4983-8842-76F04CE48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06C9B1-8E26-42A9-AFF8-9A19CD8E9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592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11437-18F8-4EFA-9ABE-1405C4416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Authorities that issue digital secure certificates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85751B-B0FA-4A71-A39D-68F1A04722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www.identrust.com/manage/certificates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www.digicert.com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sectigostore.com/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-certificates 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letsencrypt.org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www.godaddy.com/ssl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SSL strengths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40-bit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56-bit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128-bit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256-bit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68FB87-56DD-47B3-AFF7-1E8DC02A7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7BA1D-E186-4671-9B07-8D48033F4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15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459C2-DCBF-4099-9081-02D1D27A0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terms related to secure connections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E54A3-6E3E-4A64-9AFB-02B59B0D2B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Transport Layer Security (TLS)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Secure Sockets Layer (SSL)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secure connection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encryption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authentication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 secure certificate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certification authority (CA)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authority (RA)</a:t>
            </a:r>
          </a:p>
          <a:p>
            <a:pPr marL="342900" marR="27432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347345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SSL strength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AF6750-5F16-4350-9B99-81AD3DB76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3FEF2D-631E-47E8-9E4F-DD6409C01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960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FC7AE-7D03-4E32-A028-2598B415E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URLs for secure connections on a local system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11C4C-731F-43ED-9724-029DB30F3B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sz="20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 if secure connections are configured correctly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https://localhost/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sz="20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Request a secure connection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https://localhost/book_apps/ch21_ssl/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sz="20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to a regular connection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http://localhost/book_apps/ch21_ssl/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F59A16-9486-403D-A755-584AF2C78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9FC7DB-4546-4699-9B9D-E33DEFA17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C21,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052883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MA accessible slides - new format.potx" id="{559EF3C0-4B4D-4009-8932-B7E9BB24B956}" vid="{207E6EB6-5B63-4C91-9F06-4D6B6B3F1B0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MMA accessible slides - new format</Template>
  <TotalTime>1130</TotalTime>
  <Words>1847</Words>
  <Application>Microsoft Office PowerPoint</Application>
  <PresentationFormat>On-screen Show (4:3)</PresentationFormat>
  <Paragraphs>277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 Narrow</vt:lpstr>
      <vt:lpstr>Courier New</vt:lpstr>
      <vt:lpstr>Symbol</vt:lpstr>
      <vt:lpstr>Times New Roman</vt:lpstr>
      <vt:lpstr>Master slides_with_titles_logo</vt:lpstr>
      <vt:lpstr>Murach’s PHP and MySQL (4th Edition)</vt:lpstr>
      <vt:lpstr>Objectives</vt:lpstr>
      <vt:lpstr>A request made with a secure connection</vt:lpstr>
      <vt:lpstr>A digital secure certificate</vt:lpstr>
      <vt:lpstr>Types of digital secure certificates</vt:lpstr>
      <vt:lpstr>How authentication works</vt:lpstr>
      <vt:lpstr>Authorities that issue digital secure certificates</vt:lpstr>
      <vt:lpstr>Key terms related to secure connections</vt:lpstr>
      <vt:lpstr>URLs for secure connections on a local system</vt:lpstr>
      <vt:lpstr>URLs for secure connections over the internet</vt:lpstr>
      <vt:lpstr>The $_SERVER array</vt:lpstr>
      <vt:lpstr>A utility file that redirects to a secure connection</vt:lpstr>
      <vt:lpstr>Form-based authentication</vt:lpstr>
      <vt:lpstr>Two functions for working with passwords</vt:lpstr>
      <vt:lpstr>Code that hashes a password  using the default algorithm</vt:lpstr>
      <vt:lpstr>A script that creates a table for storing usernames and passwords</vt:lpstr>
      <vt:lpstr>The admin_db.php file (part 1)</vt:lpstr>
      <vt:lpstr>The admin_db.php file (part 2)</vt:lpstr>
      <vt:lpstr>A login form</vt:lpstr>
      <vt:lpstr>A protected page</vt:lpstr>
      <vt:lpstr>The controller for the protected pages (part 1)</vt:lpstr>
      <vt:lpstr>The controller for the protected pages (part 2)</vt:lpstr>
      <vt:lpstr>The controller for the protected pages (part 3)</vt:lpstr>
      <vt:lpstr>A utility file that forces a valid admin user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Murach’s PHP and MySQL (4th Edition)</dc:title>
  <dc:creator>Anne Boehm</dc:creator>
  <cp:lastModifiedBy>Anne Boehm</cp:lastModifiedBy>
  <cp:revision>114</cp:revision>
  <cp:lastPrinted>2016-01-14T23:03:16Z</cp:lastPrinted>
  <dcterms:created xsi:type="dcterms:W3CDTF">2022-04-04T18:14:02Z</dcterms:created>
  <dcterms:modified xsi:type="dcterms:W3CDTF">2022-04-20T18:26:01Z</dcterms:modified>
</cp:coreProperties>
</file>